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458" r:id="rId5"/>
    <p:sldId id="459" r:id="rId6"/>
    <p:sldId id="388" r:id="rId7"/>
    <p:sldId id="412" r:id="rId8"/>
    <p:sldId id="413" r:id="rId9"/>
    <p:sldId id="455" r:id="rId10"/>
    <p:sldId id="457" r:id="rId11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4C5"/>
    <a:srgbClr val="4472C4"/>
    <a:srgbClr val="FF66CC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8" d="100"/>
          <a:sy n="78" d="100"/>
        </p:scale>
        <p:origin x="758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-29736"/>
    </p:cViewPr>
  </p:sorter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F909471-0F18-26C7-074D-3FDA819BDA7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1BD2D4-21EE-7E99-E30B-3BEA2B4178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2CCEED-3DCF-4AED-BAEA-0ACAAEF56C79}" type="datetimeFigureOut">
              <a:rPr lang="en-IN" smtClean="0"/>
              <a:t>25-08-2024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AFFB26-80F1-67C5-3BF1-A3C44D5A2E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BE77DC-F410-CDF6-86C6-29FEAD74FA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A3589-6B44-45B5-A6D4-8F1FC7107B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0564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4DDFF8-6CE5-498C-9893-6364AD1748A6}" type="datetimeFigureOut">
              <a:rPr lang="en-IN" smtClean="0"/>
              <a:t>25-08-2024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A5CA93-30BD-4915-A8E6-6E4BD5D6EB1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2245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CE383-6636-D003-A6E3-0B4A5BB20B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E80B99-BA3D-2279-66D8-98FFE8DF8D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7CA216-096E-B335-7E1E-66D198AB4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86BA3-8371-45F2-8CD7-90479C049C2F}" type="datetimeFigureOut">
              <a:rPr lang="en-IN" smtClean="0"/>
              <a:t>25-08-2024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664E8E-1EB2-4301-A5EB-980869CD9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58B47-9E09-FB92-7DD9-42DC8E585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FF37-E70C-4885-8746-C954E6443E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6381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9FCC0-0809-D24F-B066-14A4D7706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5836AF-63C1-CC65-B03B-37AE9912F4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E04CA-9689-A051-532B-4C328C4B9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86BA3-8371-45F2-8CD7-90479C049C2F}" type="datetimeFigureOut">
              <a:rPr lang="en-IN" smtClean="0"/>
              <a:t>25-08-2024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0EDEF7-ACA8-2067-985C-8A757E52C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8CE1B-435E-5566-B006-3C7F47A33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FF37-E70C-4885-8746-C954E6443E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7620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F10E29-609C-02BD-C7B2-50D92E50DE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6D9391-0B4D-9E8A-51F9-02E70853C5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0178F-F75D-BDAD-F3CD-990885EBC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86BA3-8371-45F2-8CD7-90479C049C2F}" type="datetimeFigureOut">
              <a:rPr lang="en-IN" smtClean="0"/>
              <a:t>25-08-2024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057C9-E951-A952-5F4E-B61C57E87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CBAD68-6B83-4FBE-0EA6-73931DA71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FF37-E70C-4885-8746-C954E6443E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2047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A67F7B7-9F95-2CF6-0558-368E45899098}"/>
              </a:ext>
            </a:extLst>
          </p:cNvPr>
          <p:cNvSpPr/>
          <p:nvPr userDrawn="1"/>
        </p:nvSpPr>
        <p:spPr>
          <a:xfrm>
            <a:off x="0" y="0"/>
            <a:ext cx="12192000" cy="1304228"/>
          </a:xfrm>
          <a:prstGeom prst="rect">
            <a:avLst/>
          </a:prstGeom>
          <a:solidFill>
            <a:srgbClr val="0084C5"/>
          </a:solidFill>
          <a:ln>
            <a:solidFill>
              <a:srgbClr val="0084C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0993EC1-CDA5-D577-FDA3-EECE8DA376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01" y="241817"/>
            <a:ext cx="2054609" cy="82059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ECE5602-7BDE-AF3B-082B-15AA89375F7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053494" y="190642"/>
            <a:ext cx="1013007" cy="994589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1952058" y="457105"/>
            <a:ext cx="89759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0" kern="100" dirty="0">
                <a:solidFill>
                  <a:schemeClr val="bg1"/>
                </a:solidFill>
                <a:effectLst/>
                <a:latin typeface="Franklin Gothic Demi" panose="020B07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32</a:t>
            </a:r>
            <a:r>
              <a:rPr lang="en-US" sz="2400" b="0" kern="100" baseline="30000" dirty="0">
                <a:solidFill>
                  <a:schemeClr val="bg1"/>
                </a:solidFill>
                <a:effectLst/>
                <a:latin typeface="Franklin Gothic Demi" panose="020B07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US" sz="2400" b="0" dirty="0">
                <a:solidFill>
                  <a:schemeClr val="bg1"/>
                </a:solidFill>
                <a:latin typeface="Franklin Gothic Demi" pitchFamily="34" charset="0"/>
              </a:rPr>
              <a:t> IAHR Symposium on Hydraulic Machinery and Systems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28105BF-4F68-4DB6-ED7D-B6C575A2E9DE}"/>
              </a:ext>
            </a:extLst>
          </p:cNvPr>
          <p:cNvSpPr txBox="1"/>
          <p:nvPr userDrawn="1"/>
        </p:nvSpPr>
        <p:spPr>
          <a:xfrm>
            <a:off x="4919506" y="-17092"/>
            <a:ext cx="2150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Franklin Gothic Demi" panose="020B0703020102020204" pitchFamily="34" charset="0"/>
              </a:rPr>
              <a:t>IAHR 2024</a:t>
            </a:r>
            <a:endParaRPr lang="en-IN" sz="3200" dirty="0">
              <a:solidFill>
                <a:schemeClr val="bg1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278AEE-26ED-4637-C7E6-880A8A527590}"/>
              </a:ext>
            </a:extLst>
          </p:cNvPr>
          <p:cNvSpPr/>
          <p:nvPr userDrawn="1"/>
        </p:nvSpPr>
        <p:spPr>
          <a:xfrm>
            <a:off x="4023645" y="922943"/>
            <a:ext cx="414471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0" kern="100" dirty="0">
                <a:solidFill>
                  <a:schemeClr val="bg1"/>
                </a:solidFill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September 11 – 14, 2024, Roorkee, India</a:t>
            </a:r>
          </a:p>
        </p:txBody>
      </p:sp>
    </p:spTree>
    <p:extLst>
      <p:ext uri="{BB962C8B-B14F-4D97-AF65-F5344CB8AC3E}">
        <p14:creationId xmlns:p14="http://schemas.microsoft.com/office/powerpoint/2010/main" val="32845667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 userDrawn="1"/>
        </p:nvCxnSpPr>
        <p:spPr>
          <a:xfrm>
            <a:off x="0" y="990600"/>
            <a:ext cx="12192000" cy="0"/>
          </a:xfrm>
          <a:prstGeom prst="line">
            <a:avLst/>
          </a:prstGeom>
          <a:ln w="508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0" y="6756400"/>
            <a:ext cx="12192000" cy="0"/>
          </a:xfrm>
          <a:prstGeom prst="line">
            <a:avLst/>
          </a:prstGeom>
          <a:ln w="2222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/>
          <p:cNvSpPr txBox="1">
            <a:spLocks/>
          </p:cNvSpPr>
          <p:nvPr userDrawn="1"/>
        </p:nvSpPr>
        <p:spPr>
          <a:xfrm>
            <a:off x="11176001" y="6607628"/>
            <a:ext cx="1016000" cy="19880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bg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fld id="{0FF7DBA9-935E-47CE-962B-4680C9109015}" type="slidenum">
              <a:rPr lang="en-US" altLang="en-US" sz="1400" smtClean="0"/>
              <a:pPr algn="r">
                <a:defRPr/>
              </a:pPr>
              <a:t>‹#›</a:t>
            </a:fld>
            <a:endParaRPr lang="en-US" altLang="en-US" sz="1400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110669" y="222834"/>
            <a:ext cx="9001770" cy="554587"/>
          </a:xfrm>
        </p:spPr>
        <p:txBody>
          <a:bodyPr/>
          <a:lstStyle>
            <a:lvl1pPr algn="l">
              <a:defRPr sz="3200" b="1"/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ECF01DD-05C7-03DC-F0ED-EE4492F87935}"/>
              </a:ext>
            </a:extLst>
          </p:cNvPr>
          <p:cNvSpPr/>
          <p:nvPr userDrawn="1"/>
        </p:nvSpPr>
        <p:spPr>
          <a:xfrm>
            <a:off x="-25638" y="6607628"/>
            <a:ext cx="428144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00" dirty="0">
                <a:solidFill>
                  <a:schemeClr val="bg1"/>
                </a:solidFill>
                <a:effectLst/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32</a:t>
            </a:r>
            <a:r>
              <a:rPr lang="en-US" sz="1200" b="0" i="0" kern="100" baseline="30000" dirty="0">
                <a:solidFill>
                  <a:schemeClr val="bg1"/>
                </a:solidFill>
                <a:effectLst/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US" sz="1200" b="0" i="0" dirty="0">
                <a:solidFill>
                  <a:schemeClr val="bg1"/>
                </a:solidFill>
                <a:latin typeface="Bahnschrift" panose="020B0502040204020203" pitchFamily="34" charset="0"/>
              </a:rPr>
              <a:t> IAHR Symposium on Hydraulic Machinery and Systems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E89855-178B-AB84-7085-BB42F992ED80}"/>
              </a:ext>
            </a:extLst>
          </p:cNvPr>
          <p:cNvSpPr/>
          <p:nvPr userDrawn="1"/>
        </p:nvSpPr>
        <p:spPr>
          <a:xfrm>
            <a:off x="4144710" y="6617900"/>
            <a:ext cx="414471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00" dirty="0">
                <a:solidFill>
                  <a:schemeClr val="bg1"/>
                </a:solidFill>
                <a:effectLst/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September 11 – 14, 2024, Roorkee, India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7A3F544-F159-2B6C-3BF5-02CB231CE7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3" y="7506"/>
            <a:ext cx="2615411" cy="95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400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5DD6A-703C-2200-0E1B-8DD6636DF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0F40DC-218F-E39E-537D-E7A809737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49E91-BD1E-8CB7-67C5-5F82CE1E9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86BA3-8371-45F2-8CD7-90479C049C2F}" type="datetimeFigureOut">
              <a:rPr lang="en-IN" smtClean="0"/>
              <a:t>25-08-2024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95007D-26C1-0869-3864-FDD4B2F9B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523B4-A6BE-D3A0-9C8D-166E4F9BC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FF37-E70C-4885-8746-C954E6443E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0120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1C63F-05B5-2757-DD8B-322BDB051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27A48B-7105-327F-8A34-2904F2C540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AE053-2085-C74F-6189-EDD88BE2C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86BA3-8371-45F2-8CD7-90479C049C2F}" type="datetimeFigureOut">
              <a:rPr lang="en-IN" smtClean="0"/>
              <a:t>25-08-2024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A33E04-8529-CC1F-507C-27D0E033C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C8D093-5B70-22A8-D520-5FEE39AF2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FF37-E70C-4885-8746-C954E6443E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6606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3C461-2879-08AA-2CEC-00EA8B5EC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3BC53-5A69-2832-1E27-D3425CCFD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C91671-7330-809D-DF8B-8077223AFA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CAA176-F0E7-4146-AE7C-82B61C151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86BA3-8371-45F2-8CD7-90479C049C2F}" type="datetimeFigureOut">
              <a:rPr lang="en-IN" smtClean="0"/>
              <a:t>25-08-2024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9D8585-C607-B3C7-7BA1-70B4F4D69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96B104-ACC6-C123-FAF6-548436D72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FF37-E70C-4885-8746-C954E6443E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0017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D9A37-0F57-814C-B911-EFC17A89B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B45824-5E4C-FB2C-D3AA-4B071A3255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F1658C-CECE-E36A-01ED-C5F0B4E6D2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93D045-8642-886C-D13E-4564F92DDC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9AE92F-AD58-1A06-32F8-91F2BE85A0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50C3D2-96EB-1356-319B-975FF8527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86BA3-8371-45F2-8CD7-90479C049C2F}" type="datetimeFigureOut">
              <a:rPr lang="en-IN" smtClean="0"/>
              <a:t>25-08-2024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F3A428-0DB6-65E3-34F3-D34AB471C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00230E-1F8C-08B4-619F-57C4A15F8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FF37-E70C-4885-8746-C954E6443E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4739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1811A-5396-C62D-C5F3-633263BEA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310942-E0F8-0152-88ED-B24CE7812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86BA3-8371-45F2-8CD7-90479C049C2F}" type="datetimeFigureOut">
              <a:rPr lang="en-IN" smtClean="0"/>
              <a:t>25-08-2024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B363AC-21B0-AB4B-AE69-71025BD2B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551824-4C4C-914D-7D08-B9181C4DA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FF37-E70C-4885-8746-C954E6443E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4615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15DD4E-DA6C-60CD-2DDD-6CBDB36C1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86BA3-8371-45F2-8CD7-90479C049C2F}" type="datetimeFigureOut">
              <a:rPr lang="en-IN" smtClean="0"/>
              <a:t>25-08-2024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56B09B-75E0-CB86-0387-1F904F756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6F7CFB-8823-3063-ECD0-896D15BA5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FF37-E70C-4885-8746-C954E6443E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0059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9F324-F644-39E4-7309-3B2C60A13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F58AC-9D47-8909-E5EC-3E41A1E392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C4A7E6-4F2E-6FBF-B5B1-37876900A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24F330-F990-B8AC-667E-A5800A984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86BA3-8371-45F2-8CD7-90479C049C2F}" type="datetimeFigureOut">
              <a:rPr lang="en-IN" smtClean="0"/>
              <a:t>25-08-2024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1420A2-6598-453B-0E86-85D7E80CA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38BFA3-4C57-F9EF-6497-FA2518778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FF37-E70C-4885-8746-C954E6443E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07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5F312-9C64-5861-230E-6A697D4FF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E5F50F-C0FA-8AA3-6CD3-538057E731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190E0A-D29C-A12C-A6F4-6FAECF55D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D72FF-0913-DF9C-F207-9AB046A62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86BA3-8371-45F2-8CD7-90479C049C2F}" type="datetimeFigureOut">
              <a:rPr lang="en-IN" smtClean="0"/>
              <a:t>25-08-2024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3A5899-942C-AA08-632D-961DA1F8E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7037B-8AAD-3009-C89A-257DEC1DD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FF37-E70C-4885-8746-C954E6443E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4566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13178D-72FD-113B-0CD1-FB1E95A2B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F2DB6E-9B95-A1AA-B2A2-FBE0D83241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A7BDC-38B5-68A9-1861-983F270308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86BA3-8371-45F2-8CD7-90479C049C2F}" type="datetimeFigureOut">
              <a:rPr lang="en-IN" smtClean="0"/>
              <a:t>25-08-2024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E092AF-E9BE-C53F-EB04-19F3287FBC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F11C-BFE1-493C-77E6-55623B90D9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CFF37-E70C-4885-8746-C954E6443E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4884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Placeholder 2"/>
          <p:cNvSpPr>
            <a:spLocks noGrp="1"/>
          </p:cNvSpPr>
          <p:nvPr>
            <p:ph type="body" idx="4294967295"/>
          </p:nvPr>
        </p:nvSpPr>
        <p:spPr>
          <a:xfrm>
            <a:off x="517585" y="1889173"/>
            <a:ext cx="11335109" cy="3056221"/>
          </a:xfrm>
        </p:spPr>
        <p:txBody>
          <a:bodyPr wrap="square">
            <a:spAutoFit/>
          </a:bodyPr>
          <a:lstStyle/>
          <a:p>
            <a:pPr marL="0" indent="0" algn="ctr">
              <a:spcBef>
                <a:spcPct val="0"/>
              </a:spcBef>
              <a:buNone/>
              <a:defRPr/>
            </a:pPr>
            <a:endParaRPr lang="en-US" altLang="en-US" sz="3200" b="1" i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ct val="0"/>
              </a:spcBef>
              <a:buNone/>
              <a:defRPr/>
            </a:pPr>
            <a:r>
              <a:rPr lang="en-US" altLang="en-US" sz="3200" b="1" i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Title</a:t>
            </a:r>
          </a:p>
          <a:p>
            <a:pPr marL="0" indent="0" algn="ctr">
              <a:spcBef>
                <a:spcPct val="0"/>
              </a:spcBef>
              <a:buNone/>
              <a:defRPr/>
            </a:pPr>
            <a:endParaRPr lang="en-US" altLang="en-US" sz="2400" b="1" i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ct val="0"/>
              </a:spcBef>
              <a:buNone/>
              <a:defRPr/>
            </a:pPr>
            <a:endParaRPr lang="en-US" altLang="en-US" sz="2400" dirty="0">
              <a:solidFill>
                <a:srgbClr val="00000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ct val="0"/>
              </a:spcBef>
              <a:buNone/>
              <a:defRPr/>
            </a:pPr>
            <a:endParaRPr lang="en-US" altLang="en-US" sz="2400" b="1" dirty="0">
              <a:solidFill>
                <a:srgbClr val="00000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ct val="0"/>
              </a:spcBef>
              <a:buNone/>
              <a:defRPr/>
            </a:pPr>
            <a:endParaRPr lang="en-US" altLang="en-US" sz="2400" b="1" dirty="0">
              <a:solidFill>
                <a:srgbClr val="00000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ct val="0"/>
              </a:spcBef>
              <a:buNone/>
              <a:defRPr/>
            </a:pPr>
            <a:endParaRPr lang="en-US" altLang="en-US" sz="1800" b="1" dirty="0">
              <a:solidFill>
                <a:srgbClr val="00000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ct val="0"/>
              </a:spcBef>
              <a:buNone/>
              <a:defRPr/>
            </a:pPr>
            <a:endParaRPr lang="en-US" altLang="en-US" sz="1800" b="1" dirty="0">
              <a:solidFill>
                <a:srgbClr val="00000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ct val="0"/>
              </a:spcBef>
              <a:buNone/>
              <a:defRPr/>
            </a:pPr>
            <a:endParaRPr lang="en-US" altLang="en-US" sz="1800" b="1" dirty="0">
              <a:solidFill>
                <a:srgbClr val="00206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95E00C-6D88-5FAA-2B15-3206060ACF8B}"/>
              </a:ext>
            </a:extLst>
          </p:cNvPr>
          <p:cNvSpPr txBox="1"/>
          <p:nvPr/>
        </p:nvSpPr>
        <p:spPr>
          <a:xfrm>
            <a:off x="9592574" y="1427508"/>
            <a:ext cx="18489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spcBef>
                <a:spcPct val="0"/>
              </a:spcBef>
              <a:buNone/>
              <a:defRPr/>
            </a:pPr>
            <a:r>
              <a:rPr lang="en-US" altLang="en-US" sz="2400" b="1" i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Paper ID: #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BE063F-F907-7FF9-942E-6CF1C9FCE649}"/>
              </a:ext>
            </a:extLst>
          </p:cNvPr>
          <p:cNvSpPr txBox="1"/>
          <p:nvPr/>
        </p:nvSpPr>
        <p:spPr>
          <a:xfrm>
            <a:off x="460076" y="4591257"/>
            <a:ext cx="215660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spcBef>
                <a:spcPct val="0"/>
              </a:spcBef>
              <a:buNone/>
              <a:defRPr/>
            </a:pPr>
            <a:r>
              <a:rPr lang="en-US" altLang="en-US" sz="1800" b="1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Author 1</a:t>
            </a:r>
          </a:p>
          <a:p>
            <a:pPr marL="0" indent="0" algn="ctr">
              <a:spcBef>
                <a:spcPct val="0"/>
              </a:spcBef>
              <a:buNone/>
              <a:defRPr/>
            </a:pPr>
            <a:endParaRPr lang="en-US" altLang="en-US" sz="1800" dirty="0">
              <a:solidFill>
                <a:srgbClr val="00000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ct val="0"/>
              </a:spcBef>
              <a:buNone/>
              <a:defRPr/>
            </a:pPr>
            <a:r>
              <a:rPr lang="en-US" altLang="en-US" sz="18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Affiliation Author 1</a:t>
            </a:r>
            <a:endParaRPr lang="en-US" altLang="en-US" sz="1800" b="1" dirty="0">
              <a:solidFill>
                <a:srgbClr val="00000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A6F5B4-FE72-1639-3A51-26B3AFD5E56A}"/>
              </a:ext>
            </a:extLst>
          </p:cNvPr>
          <p:cNvSpPr txBox="1"/>
          <p:nvPr/>
        </p:nvSpPr>
        <p:spPr>
          <a:xfrm>
            <a:off x="3381555" y="4590255"/>
            <a:ext cx="215660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spcBef>
                <a:spcPct val="0"/>
              </a:spcBef>
              <a:buNone/>
              <a:defRPr/>
            </a:pPr>
            <a:r>
              <a:rPr lang="en-US" altLang="en-US" sz="1800" b="1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Author 2</a:t>
            </a:r>
          </a:p>
          <a:p>
            <a:pPr marL="0" indent="0" algn="ctr">
              <a:spcBef>
                <a:spcPct val="0"/>
              </a:spcBef>
              <a:buNone/>
              <a:defRPr/>
            </a:pPr>
            <a:endParaRPr lang="en-US" altLang="en-US" sz="1800" dirty="0">
              <a:solidFill>
                <a:srgbClr val="00000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ct val="0"/>
              </a:spcBef>
              <a:buNone/>
              <a:defRPr/>
            </a:pPr>
            <a:r>
              <a:rPr lang="en-US" altLang="en-US" sz="18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Affiliation Author 2</a:t>
            </a:r>
            <a:endParaRPr lang="en-US" altLang="en-US" sz="1800" b="1" dirty="0">
              <a:solidFill>
                <a:srgbClr val="00000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5DC702C-74A1-FA13-52B0-A4191CF79B93}"/>
              </a:ext>
            </a:extLst>
          </p:cNvPr>
          <p:cNvSpPr txBox="1"/>
          <p:nvPr/>
        </p:nvSpPr>
        <p:spPr>
          <a:xfrm>
            <a:off x="6303034" y="4580475"/>
            <a:ext cx="215660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spcBef>
                <a:spcPct val="0"/>
              </a:spcBef>
              <a:buNone/>
              <a:defRPr/>
            </a:pPr>
            <a:r>
              <a:rPr lang="en-US" altLang="en-US" sz="1800" b="1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Author 3</a:t>
            </a:r>
          </a:p>
          <a:p>
            <a:pPr marL="0" indent="0" algn="ctr">
              <a:spcBef>
                <a:spcPct val="0"/>
              </a:spcBef>
              <a:buNone/>
              <a:defRPr/>
            </a:pPr>
            <a:endParaRPr lang="en-US" altLang="en-US" sz="1800" dirty="0">
              <a:solidFill>
                <a:srgbClr val="00000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ct val="0"/>
              </a:spcBef>
              <a:buNone/>
              <a:defRPr/>
            </a:pPr>
            <a:r>
              <a:rPr lang="en-US" altLang="en-US" sz="18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Affiliation Author 3</a:t>
            </a:r>
            <a:endParaRPr lang="en-US" altLang="en-US" sz="1800" b="1" dirty="0">
              <a:solidFill>
                <a:srgbClr val="00000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DB0DC2-917F-6F78-72D8-48E53EF106F5}"/>
              </a:ext>
            </a:extLst>
          </p:cNvPr>
          <p:cNvSpPr txBox="1"/>
          <p:nvPr/>
        </p:nvSpPr>
        <p:spPr>
          <a:xfrm>
            <a:off x="9224513" y="4590255"/>
            <a:ext cx="215660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spcBef>
                <a:spcPct val="0"/>
              </a:spcBef>
              <a:buNone/>
              <a:defRPr/>
            </a:pPr>
            <a:r>
              <a:rPr lang="en-US" altLang="en-US" sz="1800" b="1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Author 4</a:t>
            </a:r>
          </a:p>
          <a:p>
            <a:pPr marL="0" indent="0" algn="ctr">
              <a:spcBef>
                <a:spcPct val="0"/>
              </a:spcBef>
              <a:buNone/>
              <a:defRPr/>
            </a:pPr>
            <a:endParaRPr lang="en-US" altLang="en-US" sz="1800" dirty="0">
              <a:solidFill>
                <a:srgbClr val="00000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ct val="0"/>
              </a:spcBef>
              <a:buNone/>
              <a:defRPr/>
            </a:pPr>
            <a:r>
              <a:rPr lang="en-US" altLang="en-US" sz="18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Affiliation Author 4</a:t>
            </a:r>
            <a:endParaRPr lang="en-US" altLang="en-US" sz="1800" b="1" dirty="0">
              <a:solidFill>
                <a:srgbClr val="00000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25224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924" y="209243"/>
            <a:ext cx="6294152" cy="554587"/>
          </a:xfrm>
        </p:spPr>
        <p:txBody>
          <a:bodyPr>
            <a:noAutofit/>
          </a:bodyPr>
          <a:lstStyle/>
          <a:p>
            <a:pPr algn="ctr"/>
            <a:r>
              <a:rPr lang="en-IN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 of Contents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91E32F-6217-37A5-DB30-BD62CE31702C}"/>
              </a:ext>
            </a:extLst>
          </p:cNvPr>
          <p:cNvSpPr txBox="1"/>
          <p:nvPr/>
        </p:nvSpPr>
        <p:spPr>
          <a:xfrm>
            <a:off x="330352" y="1308832"/>
            <a:ext cx="11556848" cy="3889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Introduction</a:t>
            </a:r>
          </a:p>
          <a:p>
            <a:pPr marL="342900" indent="-342900">
              <a:lnSpc>
                <a:spcPct val="115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Research Method and Approach</a:t>
            </a:r>
          </a:p>
          <a:p>
            <a:pPr marL="342900" indent="-342900">
              <a:lnSpc>
                <a:spcPct val="115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Results and Discussion</a:t>
            </a:r>
          </a:p>
          <a:p>
            <a:pPr marL="342900" indent="-342900">
              <a:lnSpc>
                <a:spcPct val="115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Conclusions</a:t>
            </a:r>
          </a:p>
          <a:p>
            <a:pPr marL="342900" indent="-342900">
              <a:lnSpc>
                <a:spcPct val="115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Acknowledgement</a:t>
            </a:r>
          </a:p>
          <a:p>
            <a:pPr marL="342900" indent="-342900">
              <a:lnSpc>
                <a:spcPct val="115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References</a:t>
            </a:r>
          </a:p>
          <a:p>
            <a:pPr>
              <a:lnSpc>
                <a:spcPct val="115000"/>
              </a:lnSpc>
              <a:spcAft>
                <a:spcPts val="1200"/>
              </a:spcAft>
            </a:pPr>
            <a:endParaRPr lang="en-US" sz="2000" b="1" spc="5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840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924" y="209243"/>
            <a:ext cx="6294152" cy="554587"/>
          </a:xfrm>
        </p:spPr>
        <p:txBody>
          <a:bodyPr>
            <a:noAutofit/>
          </a:bodyPr>
          <a:lstStyle/>
          <a:p>
            <a:pPr algn="ctr"/>
            <a:r>
              <a:rPr lang="en-IN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91E32F-6217-37A5-DB30-BD62CE31702C}"/>
              </a:ext>
            </a:extLst>
          </p:cNvPr>
          <p:cNvSpPr txBox="1"/>
          <p:nvPr/>
        </p:nvSpPr>
        <p:spPr>
          <a:xfrm>
            <a:off x="330352" y="1308832"/>
            <a:ext cx="11556848" cy="1504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2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Time Limits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1200"/>
              </a:spcAft>
              <a:buClr>
                <a:srgbClr val="0070C0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000" spc="5" dirty="0">
                <a:latin typeface="Times New Roman" panose="02020603050405020304" pitchFamily="18" charset="0"/>
              </a:rPr>
              <a:t>Oral Presentation – 15 minutes</a:t>
            </a:r>
          </a:p>
          <a:p>
            <a:pPr marL="342900" lvl="0" indent="-342900" algn="just">
              <a:lnSpc>
                <a:spcPct val="115000"/>
              </a:lnSpc>
              <a:spcAft>
                <a:spcPts val="1200"/>
              </a:spcAft>
              <a:buClr>
                <a:srgbClr val="0070C0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Questions and Answer session – 5 minutes</a:t>
            </a:r>
          </a:p>
        </p:txBody>
      </p:sp>
    </p:spTree>
    <p:extLst>
      <p:ext uri="{BB962C8B-B14F-4D97-AF65-F5344CB8AC3E}">
        <p14:creationId xmlns:p14="http://schemas.microsoft.com/office/powerpoint/2010/main" val="2324659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5713" y="214791"/>
            <a:ext cx="8624048" cy="554587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 method and approach</a:t>
            </a:r>
            <a:endParaRPr lang="en-IN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C419F8-9B61-F10F-9A37-3676C36A4416}"/>
              </a:ext>
            </a:extLst>
          </p:cNvPr>
          <p:cNvSpPr txBox="1"/>
          <p:nvPr/>
        </p:nvSpPr>
        <p:spPr>
          <a:xfrm>
            <a:off x="241540" y="1156686"/>
            <a:ext cx="11602528" cy="36649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20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Time limit should be strictly followed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1200"/>
              </a:spcAft>
              <a:buClr>
                <a:srgbClr val="0070C0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0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time limit should not be exceeded.</a:t>
            </a:r>
          </a:p>
          <a:p>
            <a:pPr marL="342900" indent="-342900" algn="just">
              <a:lnSpc>
                <a:spcPct val="115000"/>
              </a:lnSpc>
              <a:spcAft>
                <a:spcPts val="1200"/>
              </a:spcAft>
              <a:buClr>
                <a:srgbClr val="0070C0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0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Animations &amp; videos may be included, but they should be played within the same allotted time limit of 15 minutes.</a:t>
            </a:r>
          </a:p>
          <a:p>
            <a:pPr marL="342900" indent="-342900" algn="just">
              <a:lnSpc>
                <a:spcPct val="115000"/>
              </a:lnSpc>
              <a:spcAft>
                <a:spcPts val="1200"/>
              </a:spcAft>
              <a:buClr>
                <a:srgbClr val="0070C0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0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All audio-visual equipment will be provided: computer, microphones, speaker system, digital projection system etc.</a:t>
            </a:r>
          </a:p>
          <a:p>
            <a:pPr marL="342900" indent="-342900" algn="just">
              <a:lnSpc>
                <a:spcPct val="115000"/>
              </a:lnSpc>
              <a:spcAft>
                <a:spcPts val="1200"/>
              </a:spcAft>
              <a:buClr>
                <a:srgbClr val="0070C0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0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Keep the text as brief as possible.</a:t>
            </a:r>
          </a:p>
          <a:p>
            <a:pPr marL="342900" indent="-342900" algn="just">
              <a:lnSpc>
                <a:spcPct val="115000"/>
              </a:lnSpc>
              <a:spcAft>
                <a:spcPts val="1200"/>
              </a:spcAft>
              <a:buClr>
                <a:srgbClr val="0070C0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0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All letters on the slide should be big enough to make it readable even at the back of the classroom.</a:t>
            </a:r>
          </a:p>
        </p:txBody>
      </p:sp>
    </p:spTree>
    <p:extLst>
      <p:ext uri="{BB962C8B-B14F-4D97-AF65-F5344CB8AC3E}">
        <p14:creationId xmlns:p14="http://schemas.microsoft.com/office/powerpoint/2010/main" val="3512928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924" y="206198"/>
            <a:ext cx="6625382" cy="554587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IN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esults</a:t>
            </a:r>
            <a:r>
              <a:rPr lang="en-IN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Discussion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73CF140-4DFA-21E0-418D-2CC1839EB7E0}"/>
              </a:ext>
            </a:extLst>
          </p:cNvPr>
          <p:cNvSpPr txBox="1"/>
          <p:nvPr/>
        </p:nvSpPr>
        <p:spPr>
          <a:xfrm>
            <a:off x="388189" y="1222085"/>
            <a:ext cx="11447253" cy="9964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2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Graphs, Tables &amp; Figures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200"/>
              </a:spcAft>
              <a:buClr>
                <a:srgbClr val="0070C0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well-documented graph or table or figure is way more attractive and better than lengthy text.</a:t>
            </a:r>
          </a:p>
        </p:txBody>
      </p:sp>
    </p:spTree>
    <p:extLst>
      <p:ext uri="{BB962C8B-B14F-4D97-AF65-F5344CB8AC3E}">
        <p14:creationId xmlns:p14="http://schemas.microsoft.com/office/powerpoint/2010/main" val="2736671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9176" y="210104"/>
            <a:ext cx="9233648" cy="554587"/>
          </a:xfrm>
        </p:spPr>
        <p:txBody>
          <a:bodyPr>
            <a:noAutofit/>
          </a:bodyPr>
          <a:lstStyle/>
          <a:p>
            <a:pPr algn="ctr"/>
            <a:r>
              <a:rPr lang="en-IN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52CE31-212F-92BF-15E6-6A56CEBCB5B4}"/>
              </a:ext>
            </a:extLst>
          </p:cNvPr>
          <p:cNvSpPr txBox="1"/>
          <p:nvPr/>
        </p:nvSpPr>
        <p:spPr>
          <a:xfrm>
            <a:off x="388189" y="1222085"/>
            <a:ext cx="11447253" cy="19413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200"/>
              </a:spcAft>
              <a:buClr>
                <a:srgbClr val="0070C0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000" spc="5" dirty="0">
                <a:latin typeface="Times New Roman" panose="02020603050405020304" pitchFamily="18" charset="0"/>
              </a:rPr>
              <a:t>Present the main conclusions of the study</a:t>
            </a:r>
          </a:p>
          <a:p>
            <a:pPr marL="342900" lvl="0" indent="-342900" algn="just">
              <a:lnSpc>
                <a:spcPct val="115000"/>
              </a:lnSpc>
              <a:spcAft>
                <a:spcPts val="1200"/>
              </a:spcAft>
              <a:buClr>
                <a:srgbClr val="0070C0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000" spc="5" dirty="0">
                <a:latin typeface="Times New Roman" panose="02020603050405020304" pitchFamily="18" charset="0"/>
              </a:rPr>
              <a:t>Highlight the key findings of the work</a:t>
            </a:r>
          </a:p>
          <a:p>
            <a:pPr marL="342900" lvl="0" indent="-342900" algn="just">
              <a:lnSpc>
                <a:spcPct val="115000"/>
              </a:lnSpc>
              <a:spcAft>
                <a:spcPts val="1200"/>
              </a:spcAft>
              <a:buClr>
                <a:srgbClr val="0070C0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000" spc="5" dirty="0">
                <a:latin typeface="Times New Roman" panose="02020603050405020304" pitchFamily="18" charset="0"/>
              </a:rPr>
              <a:t>Highlight the applications of the study</a:t>
            </a:r>
          </a:p>
          <a:p>
            <a:pPr marL="342900" lvl="0" indent="-342900" algn="just">
              <a:lnSpc>
                <a:spcPct val="115000"/>
              </a:lnSpc>
              <a:spcAft>
                <a:spcPts val="1200"/>
              </a:spcAft>
              <a:buClr>
                <a:srgbClr val="0070C0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2000" spc="5" dirty="0">
                <a:latin typeface="Times New Roman" panose="02020603050405020304" pitchFamily="18" charset="0"/>
              </a:rPr>
              <a:t>Highlight the future research possibilities from the work</a:t>
            </a:r>
          </a:p>
        </p:txBody>
      </p:sp>
    </p:spTree>
    <p:extLst>
      <p:ext uri="{BB962C8B-B14F-4D97-AF65-F5344CB8AC3E}">
        <p14:creationId xmlns:p14="http://schemas.microsoft.com/office/powerpoint/2010/main" val="1963562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924" y="191991"/>
            <a:ext cx="6294152" cy="554587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en-IN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9EFBBB-A34A-941B-242C-E6717613F930}"/>
              </a:ext>
            </a:extLst>
          </p:cNvPr>
          <p:cNvSpPr txBox="1"/>
          <p:nvPr/>
        </p:nvSpPr>
        <p:spPr>
          <a:xfrm>
            <a:off x="276046" y="1211382"/>
            <a:ext cx="1169741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tabLst>
                <a:tab pos="450215" algn="l"/>
              </a:tabLst>
            </a:pPr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[1]	</a:t>
            </a:r>
            <a:r>
              <a:rPr lang="en-GB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Strite</a:t>
            </a:r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 and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Morkoc</a:t>
            </a:r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 1992 </a:t>
            </a:r>
            <a:r>
              <a:rPr lang="en-GB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J. Vac. Sci. Technol. </a:t>
            </a:r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GB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1237 </a:t>
            </a:r>
            <a:endParaRPr lang="en-IN" sz="1800" dirty="0">
              <a:solidFill>
                <a:srgbClr val="000000"/>
              </a:solidFill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0238" indent="-630238" algn="just">
              <a:tabLst>
                <a:tab pos="450215" algn="l"/>
                <a:tab pos="540385" algn="l"/>
              </a:tabLst>
            </a:pPr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[2] 	Nakamura S,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Senoh</a:t>
            </a:r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M,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Nagahama</a:t>
            </a:r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S, Iwase N, Yamada T, Matsushita T,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Kiyoku</a:t>
            </a:r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 and Sugimoto Y 1996 </a:t>
            </a:r>
            <a:r>
              <a:rPr lang="en-GB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Japan. J. Appl. Phys. </a:t>
            </a:r>
            <a:r>
              <a:rPr lang="en-GB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35 </a:t>
            </a:r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L74 </a:t>
            </a:r>
            <a:endParaRPr lang="en-IN" sz="1800" dirty="0">
              <a:solidFill>
                <a:srgbClr val="000000"/>
              </a:solidFill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024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8B684A3160EA4B8877788DAC05C491" ma:contentTypeVersion="4" ma:contentTypeDescription="Create a new document." ma:contentTypeScope="" ma:versionID="7ba7977475861125594d88a99fb75142">
  <xsd:schema xmlns:xsd="http://www.w3.org/2001/XMLSchema" xmlns:xs="http://www.w3.org/2001/XMLSchema" xmlns:p="http://schemas.microsoft.com/office/2006/metadata/properties" xmlns:ns3="e30f1573-74fb-4d4b-bf51-b09f98ab42c9" targetNamespace="http://schemas.microsoft.com/office/2006/metadata/properties" ma:root="true" ma:fieldsID="36cd0b1fc2371ff323f4d6d22e6b4fdb" ns3:_="">
    <xsd:import namespace="e30f1573-74fb-4d4b-bf51-b09f98ab42c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0f1573-74fb-4d4b-bf51-b09f98ab42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9456E0-F17E-4512-9181-CC08ABC0F82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B655BCE-67A7-412C-8203-D808DE18E475}">
  <ds:schemaRefs>
    <ds:schemaRef ds:uri="http://purl.org/dc/elements/1.1/"/>
    <ds:schemaRef ds:uri="http://purl.org/dc/dcmitype/"/>
    <ds:schemaRef ds:uri="http://purl.org/dc/terms/"/>
    <ds:schemaRef ds:uri="e30f1573-74fb-4d4b-bf51-b09f98ab42c9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C336F2F-DB2B-4EF5-9D8F-2CA9506F35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30f1573-74fb-4d4b-bf51-b09f98ab42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2879</TotalTime>
  <Words>257</Words>
  <Application>Microsoft Office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Bahnschrift</vt:lpstr>
      <vt:lpstr>Calibri</vt:lpstr>
      <vt:lpstr>Calibri Light</vt:lpstr>
      <vt:lpstr>Cambria</vt:lpstr>
      <vt:lpstr>Franklin Gothic Book</vt:lpstr>
      <vt:lpstr>Franklin Gothic Demi</vt:lpstr>
      <vt:lpstr>Times</vt:lpstr>
      <vt:lpstr>Times New Roman</vt:lpstr>
      <vt:lpstr>Office Theme</vt:lpstr>
      <vt:lpstr>PowerPoint Presentation</vt:lpstr>
      <vt:lpstr>List of Contents </vt:lpstr>
      <vt:lpstr>Introduction </vt:lpstr>
      <vt:lpstr>Research method and approach</vt:lpstr>
      <vt:lpstr>Results and Discussion</vt:lpstr>
      <vt:lpstr>Conclusions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Bhushan Ravindra Rode</dc:creator>
  <cp:lastModifiedBy>NAMAN ARORA</cp:lastModifiedBy>
  <cp:revision>479</cp:revision>
  <cp:lastPrinted>2024-03-27T06:09:22Z</cp:lastPrinted>
  <dcterms:created xsi:type="dcterms:W3CDTF">2022-08-21T07:40:10Z</dcterms:created>
  <dcterms:modified xsi:type="dcterms:W3CDTF">2024-08-25T13:35:45Z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0x010100828B684A3160EA4B8877788DAC05C491</vt:lpwstr>
  </property>
</Properties>
</file>